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6"/>
  </p:notesMasterIdLst>
  <p:handoutMasterIdLst>
    <p:handoutMasterId r:id="rId7"/>
  </p:handoutMasterIdLst>
  <p:sldIdLst>
    <p:sldId id="260" r:id="rId2"/>
    <p:sldId id="262" r:id="rId3"/>
    <p:sldId id="257" r:id="rId4"/>
    <p:sldId id="259" r:id="rId5"/>
  </p:sldIdLst>
  <p:sldSz cx="9144000" cy="6858000" type="screen4x3"/>
  <p:notesSz cx="6858000" cy="9906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663300"/>
    <a:srgbClr val="003300"/>
    <a:srgbClr val="000066"/>
    <a:srgbClr val="006600"/>
    <a:srgbClr val="3333CC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3" autoAdjust="0"/>
    <p:restoredTop sz="94655" autoAdjust="0"/>
  </p:normalViewPr>
  <p:slideViewPr>
    <p:cSldViewPr>
      <p:cViewPr varScale="1">
        <p:scale>
          <a:sx n="67" d="100"/>
          <a:sy n="67" d="100"/>
        </p:scale>
        <p:origin x="-42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t" anchorCtr="0" compatLnSpc="1">
            <a:prstTxWarp prst="textNoShape">
              <a:avLst/>
            </a:prstTxWarp>
          </a:bodyPr>
          <a:lstStyle>
            <a:lvl1pPr defTabSz="92710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t" anchorCtr="0" compatLnSpc="1">
            <a:prstTxWarp prst="textNoShape">
              <a:avLst/>
            </a:prstTxWarp>
          </a:bodyPr>
          <a:lstStyle>
            <a:lvl1pPr algn="r" defTabSz="92710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b" anchorCtr="0" compatLnSpc="1">
            <a:prstTxWarp prst="textNoShape">
              <a:avLst/>
            </a:prstTxWarp>
          </a:bodyPr>
          <a:lstStyle>
            <a:lvl1pPr defTabSz="92710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09113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b" anchorCtr="0" compatLnSpc="1">
            <a:prstTxWarp prst="textNoShape">
              <a:avLst/>
            </a:prstTxWarp>
          </a:bodyPr>
          <a:lstStyle>
            <a:lvl1pPr algn="r" defTabSz="927100">
              <a:defRPr sz="1200">
                <a:latin typeface="Times New Roman" pitchFamily="18" charset="0"/>
              </a:defRPr>
            </a:lvl1pPr>
          </a:lstStyle>
          <a:p>
            <a:fld id="{7381CCD7-D6F8-4167-BC9C-8AC36AF9A14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t" anchorCtr="0" compatLnSpc="1">
            <a:prstTxWarp prst="textNoShape">
              <a:avLst/>
            </a:prstTxWarp>
          </a:bodyPr>
          <a:lstStyle>
            <a:lvl1pPr defTabSz="92710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t" anchorCtr="0" compatLnSpc="1">
            <a:prstTxWarp prst="textNoShape">
              <a:avLst/>
            </a:prstTxWarp>
          </a:bodyPr>
          <a:lstStyle>
            <a:lvl1pPr algn="r" defTabSz="92710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250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705350"/>
            <a:ext cx="54864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b" anchorCtr="0" compatLnSpc="1">
            <a:prstTxWarp prst="textNoShape">
              <a:avLst/>
            </a:prstTxWarp>
          </a:bodyPr>
          <a:lstStyle>
            <a:lvl1pPr defTabSz="92710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409113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b" anchorCtr="0" compatLnSpc="1">
            <a:prstTxWarp prst="textNoShape">
              <a:avLst/>
            </a:prstTxWarp>
          </a:bodyPr>
          <a:lstStyle>
            <a:lvl1pPr algn="r" defTabSz="927100">
              <a:defRPr sz="1200">
                <a:latin typeface="Times New Roman" pitchFamily="18" charset="0"/>
              </a:defRPr>
            </a:lvl1pPr>
          </a:lstStyle>
          <a:p>
            <a:fld id="{20DCFDD6-D91E-4B97-8CE9-A766236905F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717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7172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7173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7174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7175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is-IS"/>
              </a:p>
            </p:txBody>
          </p:sp>
        </p:grpSp>
        <p:grpSp>
          <p:nvGrpSpPr>
            <p:cNvPr id="7176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7177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7178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is-IS"/>
              </a:p>
            </p:txBody>
          </p:sp>
        </p:grpSp>
      </p:grpSp>
      <p:sp>
        <p:nvSpPr>
          <p:cNvPr id="7179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3A56626-97C3-43DB-9991-CA843201F542}" type="datetime5">
              <a:rPr lang="en-GB"/>
              <a:pPr/>
              <a:t>6-Nov-08</a:t>
            </a:fld>
            <a:endParaRPr lang="en-US"/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83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16E7F8E-0C0B-4840-8989-A3FDF49250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AD4073-DA2C-4724-8082-DEC9CAC5D386}" type="datetime5">
              <a:rPr lang="en-GB"/>
              <a:pPr/>
              <a:t>6-Nov-08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155ED2-BE66-4110-BBF0-F95DD46A81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9FBC35-1BD4-4A1B-AD42-35258C0BAFC1}" type="datetime5">
              <a:rPr lang="en-GB"/>
              <a:pPr/>
              <a:t>6-Nov-08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0E1904-870B-40F0-ADEB-F3AEAC3870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fld id="{CF42C390-317E-46A2-BB27-7960DF2C94D1}" type="datetime5">
              <a:rPr lang="en-GB"/>
              <a:pPr/>
              <a:t>6-Nov-08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A054DA0-0894-42D3-BAE2-B356F23568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38100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914400" y="3941763"/>
            <a:ext cx="38100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fld id="{2DD437DF-F4C0-4866-B32B-509697A97F4F}" type="datetime5">
              <a:rPr lang="en-GB"/>
              <a:pPr/>
              <a:t>6-Nov-08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33D7D7A-AC27-4A6C-87F5-32682180E0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469397-4C81-46A1-954F-BD445904C073}" type="datetime5">
              <a:rPr lang="en-GB"/>
              <a:pPr/>
              <a:t>6-Nov-08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DB02B-FB2A-4FAD-8404-943F02CA2D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78F4B2-D4CE-4EB7-8C9A-ACB5B2FC9E3B}" type="datetime5">
              <a:rPr lang="en-GB"/>
              <a:pPr/>
              <a:t>6-Nov-08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C993DC-851D-4D5C-B596-02AEB3E671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4FB4E6-1D40-4B72-9318-91157A5A8061}" type="datetime5">
              <a:rPr lang="en-GB"/>
              <a:pPr/>
              <a:t>6-Nov-08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C8F89-7E39-473F-97EB-969A2B0C9A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2A3202-4784-4498-9E3E-3283C0D02FC0}" type="datetime5">
              <a:rPr lang="en-GB"/>
              <a:pPr/>
              <a:t>6-Nov-08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AD44E7-53DB-412A-8188-A82D86DE60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4ADC6A-4B66-40B9-9B47-2635D112ACD9}" type="datetime5">
              <a:rPr lang="en-GB"/>
              <a:pPr/>
              <a:t>6-Nov-08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21978F-935A-466E-890D-26150BCEC8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D82CC-37C7-4785-A79B-549B6B05764D}" type="datetime5">
              <a:rPr lang="en-GB"/>
              <a:pPr/>
              <a:t>6-Nov-08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6E5DB9-48A7-4617-8A06-709A0BD452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9356C4-AD5F-4489-9A2E-31FA34A00D2A}" type="datetime5">
              <a:rPr lang="en-GB"/>
              <a:pPr/>
              <a:t>6-Nov-08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EC7699-F129-4031-B3E2-9D52AE25051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s-I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250D38-BBA1-4488-901F-5CCB7C52A07B}" type="datetime5">
              <a:rPr lang="en-GB"/>
              <a:pPr/>
              <a:t>6-Nov-08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C5001D-DA71-4EBA-B422-85158F01166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614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6148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6149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6150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is-IS"/>
              </a:p>
            </p:txBody>
          </p:sp>
        </p:grpSp>
      </p:grpSp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DF11451D-7E12-47D8-925D-4E3DC7F6637C}" type="datetime5">
              <a:rPr lang="en-GB"/>
              <a:pPr/>
              <a:t>6-Nov-08</a:t>
            </a:fld>
            <a:endParaRPr lang="en-US"/>
          </a:p>
        </p:txBody>
      </p:sp>
      <p:sp>
        <p:nvSpPr>
          <p:cNvPr id="615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en-US"/>
          </a:p>
        </p:txBody>
      </p:sp>
      <p:sp>
        <p:nvSpPr>
          <p:cNvPr id="615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D1A0D4D6-390F-478F-90AB-3CBF347606B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is-I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is-I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/>
          <a:p>
            <a:fld id="{012A4DA0-238B-4808-A7E0-E2CB32536325}" type="datetime5">
              <a:rPr lang="en-GB"/>
              <a:pPr/>
              <a:t>6-Nov-08</a:t>
            </a:fld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61FB5559-83E4-4BD1-BBDE-68F2EDA76B45}" type="slidenum">
              <a:rPr lang="en-US"/>
              <a:pPr/>
              <a:t>1</a:t>
            </a:fld>
            <a:endParaRPr lang="en-US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is-IS" b="1">
                <a:latin typeface="Arial" charset="0"/>
              </a:rPr>
              <a:t>F</a:t>
            </a:r>
            <a:r>
              <a:rPr lang="is-IS" sz="3400" b="1">
                <a:latin typeface="Arial" charset="0"/>
              </a:rPr>
              <a:t>ÉL1036 </a:t>
            </a:r>
            <a:r>
              <a:rPr lang="is-IS" b="1">
                <a:latin typeface="Arial" charset="0"/>
              </a:rPr>
              <a:t>– </a:t>
            </a:r>
            <a:r>
              <a:rPr lang="is-IS" sz="4200" b="1">
                <a:latin typeface="Arial" charset="0"/>
              </a:rPr>
              <a:t>5. kafli</a:t>
            </a:r>
            <a:br>
              <a:rPr lang="is-IS" sz="4200" b="1">
                <a:latin typeface="Arial" charset="0"/>
              </a:rPr>
            </a:br>
            <a:r>
              <a:rPr lang="is-IS" sz="4200" b="1">
                <a:latin typeface="Arial" charset="0"/>
              </a:rPr>
              <a:t>FJÖLSKYLDAN</a:t>
            </a:r>
            <a:endParaRPr lang="en-GB" sz="4200" b="1">
              <a:latin typeface="Arial" charset="0"/>
            </a:endParaRPr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is-IS" dirty="0"/>
              <a:t>TÍMAVERKEFNI </a:t>
            </a:r>
            <a:r>
              <a:rPr lang="is-IS"/>
              <a:t>ÚR </a:t>
            </a:r>
            <a:r>
              <a:rPr lang="is-IS" smtClean="0"/>
              <a:t>VIÐAUKANUM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E37F2-EBFA-40AC-B8FF-02599066593F}" type="datetime5">
              <a:rPr lang="en-GB"/>
              <a:pPr/>
              <a:t>6-Nov-08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A27AC-EA9D-4EAA-B339-5F81AF008668}" type="slidenum">
              <a:rPr lang="en-US"/>
              <a:pPr/>
              <a:t>2</a:t>
            </a:fld>
            <a:endParaRPr lang="en-US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sz="3800" b="1" dirty="0">
                <a:latin typeface="Arial" charset="0"/>
              </a:rPr>
              <a:t>F</a:t>
            </a:r>
            <a:r>
              <a:rPr lang="is-IS" sz="2400" b="1" dirty="0">
                <a:latin typeface="Arial" charset="0"/>
              </a:rPr>
              <a:t>ÉL1036 </a:t>
            </a:r>
            <a:r>
              <a:rPr lang="is-IS" sz="3800" b="1" dirty="0">
                <a:latin typeface="Arial" charset="0"/>
              </a:rPr>
              <a:t>– </a:t>
            </a:r>
            <a:r>
              <a:rPr lang="sv-SE" sz="3600" b="1" dirty="0" smtClean="0">
                <a:latin typeface="+mn-lt"/>
              </a:rPr>
              <a:t>NACIREMA</a:t>
            </a:r>
            <a:r>
              <a:rPr lang="sv-SE" sz="3600" b="1" dirty="0" smtClean="0"/>
              <a:t> </a:t>
            </a:r>
            <a:r>
              <a:rPr lang="is-IS" sz="3800" b="1" dirty="0">
                <a:latin typeface="Arial" charset="0"/>
              </a:rPr>
              <a:t/>
            </a:r>
            <a:br>
              <a:rPr lang="is-IS" sz="3800" b="1" dirty="0">
                <a:latin typeface="Arial" charset="0"/>
              </a:rPr>
            </a:br>
            <a:r>
              <a:rPr lang="is-IS" sz="2400" b="1" dirty="0">
                <a:latin typeface="Arial" charset="0"/>
              </a:rPr>
              <a:t>EINSTAKLINGSVERKEFN = </a:t>
            </a:r>
            <a:r>
              <a:rPr lang="is-IS" sz="2400" b="1" dirty="0">
                <a:solidFill>
                  <a:srgbClr val="FF0000"/>
                </a:solidFill>
                <a:latin typeface="Arial" charset="0"/>
              </a:rPr>
              <a:t>2</a:t>
            </a:r>
            <a:r>
              <a:rPr lang="is-IS" sz="2400" b="1" dirty="0">
                <a:solidFill>
                  <a:schemeClr val="accent2"/>
                </a:solidFill>
                <a:latin typeface="Arial" charset="0"/>
              </a:rPr>
              <a:t> MÍN.</a:t>
            </a:r>
            <a:endParaRPr lang="en-GB" sz="2400" b="1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2195513" y="1600200"/>
            <a:ext cx="6491287" cy="4530725"/>
          </a:xfrm>
        </p:spPr>
        <p:txBody>
          <a:bodyPr/>
          <a:lstStyle/>
          <a:p>
            <a:r>
              <a:rPr lang="is-IS" b="1" dirty="0">
                <a:solidFill>
                  <a:srgbClr val="000066"/>
                </a:solidFill>
              </a:rPr>
              <a:t>Svaraðu eftirfarandi spurningu í stuttu máli?</a:t>
            </a:r>
          </a:p>
          <a:p>
            <a:pPr>
              <a:buFont typeface="Wingdings" pitchFamily="2" charset="2"/>
              <a:buNone/>
            </a:pPr>
            <a:endParaRPr lang="is-IS" b="1" dirty="0">
              <a:solidFill>
                <a:srgbClr val="000066"/>
              </a:solidFill>
            </a:endParaRPr>
          </a:p>
          <a:p>
            <a:r>
              <a:rPr lang="sv-SE" sz="2400" b="1" dirty="0"/>
              <a:t>Hvað finnst þér athyglisvert við </a:t>
            </a:r>
          </a:p>
          <a:p>
            <a:pPr>
              <a:buFont typeface="Wingdings" pitchFamily="2" charset="2"/>
              <a:buNone/>
            </a:pPr>
            <a:r>
              <a:rPr lang="sv-SE" sz="2400" b="1" dirty="0"/>
              <a:t>         </a:t>
            </a:r>
            <a:r>
              <a:rPr lang="en-US" sz="2400" b="1" dirty="0"/>
              <a:t>þ</a:t>
            </a:r>
            <a:r>
              <a:rPr lang="sv-SE" sz="2400" b="1" dirty="0"/>
              <a:t>essa frásögn ?</a:t>
            </a:r>
          </a:p>
          <a:p>
            <a:endParaRPr lang="en-GB" sz="2400" dirty="0"/>
          </a:p>
        </p:txBody>
      </p:sp>
      <p:pic>
        <p:nvPicPr>
          <p:cNvPr id="35846" name="Picture 6" descr="pör af öllum gerð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916113"/>
            <a:ext cx="1171575" cy="11715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37476-9364-4286-8043-2309BEE86FA6}" type="datetime5">
              <a:rPr lang="en-GB"/>
              <a:pPr/>
              <a:t>6-Nov-08</a:t>
            </a:fld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91686-E2B1-4532-8D88-F9EB6A1D880B}" type="slidenum">
              <a:rPr lang="en-US"/>
              <a:pPr/>
              <a:t>3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sz="3800" b="1" dirty="0">
                <a:latin typeface="Arial" charset="0"/>
              </a:rPr>
              <a:t>F</a:t>
            </a:r>
            <a:r>
              <a:rPr lang="is-IS" sz="2400" b="1" dirty="0">
                <a:latin typeface="Arial" charset="0"/>
              </a:rPr>
              <a:t>ÉL1036 </a:t>
            </a:r>
            <a:r>
              <a:rPr lang="is-IS" sz="3800" b="1" dirty="0">
                <a:latin typeface="Arial" charset="0"/>
              </a:rPr>
              <a:t>– </a:t>
            </a:r>
            <a:r>
              <a:rPr lang="sv-SE" sz="3600" b="1" dirty="0">
                <a:solidFill>
                  <a:schemeClr val="tx2"/>
                </a:solidFill>
                <a:latin typeface="+mn-lt"/>
                <a:ea typeface="+mj-ea"/>
                <a:cs typeface="+mj-cs"/>
              </a:rPr>
              <a:t>NACIREMA</a:t>
            </a:r>
            <a:r>
              <a:rPr lang="is-IS" sz="3800" b="1" dirty="0">
                <a:latin typeface="Arial" charset="0"/>
              </a:rPr>
              <a:t/>
            </a:r>
            <a:br>
              <a:rPr lang="is-IS" sz="3800" b="1" dirty="0">
                <a:latin typeface="Arial" charset="0"/>
              </a:rPr>
            </a:br>
            <a:r>
              <a:rPr lang="is-IS" sz="3200" b="1" dirty="0">
                <a:latin typeface="Arial" charset="0"/>
              </a:rPr>
              <a:t> </a:t>
            </a:r>
            <a:r>
              <a:rPr lang="is-IS" sz="3800" b="1" dirty="0">
                <a:latin typeface="Arial" charset="0"/>
              </a:rPr>
              <a:t>HÓPVINNA = </a:t>
            </a:r>
            <a:r>
              <a:rPr lang="is-IS" sz="3800" b="1" dirty="0" smtClean="0">
                <a:solidFill>
                  <a:srgbClr val="663300"/>
                </a:solidFill>
                <a:latin typeface="Arial" charset="0"/>
              </a:rPr>
              <a:t>5</a:t>
            </a:r>
            <a:r>
              <a:rPr lang="is-IS" sz="3800" b="1" dirty="0" smtClean="0">
                <a:solidFill>
                  <a:srgbClr val="663300"/>
                </a:solidFill>
                <a:latin typeface="Arial" charset="0"/>
              </a:rPr>
              <a:t> </a:t>
            </a:r>
            <a:r>
              <a:rPr lang="is-IS" sz="3800" b="1" dirty="0">
                <a:solidFill>
                  <a:srgbClr val="663300"/>
                </a:solidFill>
                <a:latin typeface="Arial" charset="0"/>
              </a:rPr>
              <a:t>mín.</a:t>
            </a:r>
            <a:endParaRPr lang="en-GB" sz="3800" b="1" dirty="0">
              <a:solidFill>
                <a:srgbClr val="663300"/>
              </a:solidFill>
              <a:latin typeface="Arial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284663" y="1600200"/>
            <a:ext cx="4402137" cy="4530725"/>
          </a:xfrm>
        </p:spPr>
        <p:txBody>
          <a:bodyPr/>
          <a:lstStyle/>
          <a:p>
            <a:pPr marL="457200" indent="-457200">
              <a:lnSpc>
                <a:spcPct val="90000"/>
              </a:lnSpc>
            </a:pPr>
            <a:r>
              <a:rPr lang="is-IS" sz="2000" b="1" dirty="0">
                <a:solidFill>
                  <a:srgbClr val="663300"/>
                </a:solidFill>
              </a:rPr>
              <a:t>Ath. Hópstjóri og ritari!</a:t>
            </a: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s-IS" sz="2000" b="1" dirty="0">
                <a:solidFill>
                  <a:schemeClr val="accent2"/>
                </a:solidFill>
              </a:rPr>
              <a:t>	</a:t>
            </a:r>
            <a:r>
              <a:rPr lang="is-IS" sz="2000" b="1" dirty="0" smtClean="0">
                <a:solidFill>
                  <a:srgbClr val="000066"/>
                </a:solidFill>
              </a:rPr>
              <a:t>Svarið eftirfarandi spurningum </a:t>
            </a:r>
            <a:r>
              <a:rPr lang="is-IS" sz="2000" b="1" dirty="0">
                <a:solidFill>
                  <a:srgbClr val="000066"/>
                </a:solidFill>
              </a:rPr>
              <a:t>eftir bestu getu.</a:t>
            </a:r>
            <a:endParaRPr lang="en-GB" sz="2000" b="1" dirty="0">
              <a:solidFill>
                <a:srgbClr val="000066"/>
              </a:solidFill>
            </a:endParaRPr>
          </a:p>
          <a:p>
            <a:pPr marL="457200" indent="-457200">
              <a:lnSpc>
                <a:spcPct val="90000"/>
              </a:lnSpc>
              <a:buFont typeface="Wingdings" pitchFamily="2" charset="2"/>
              <a:buNone/>
            </a:pPr>
            <a:r>
              <a:rPr lang="is-IS" sz="2000" b="1" dirty="0">
                <a:solidFill>
                  <a:schemeClr val="accent2"/>
                </a:solidFill>
              </a:rPr>
              <a:t>	</a:t>
            </a:r>
            <a:endParaRPr lang="is-IS" b="1" dirty="0">
              <a:solidFill>
                <a:srgbClr val="000000"/>
              </a:solidFill>
            </a:endParaRPr>
          </a:p>
          <a:p>
            <a:pPr marL="457200" indent="-4572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sv-SE" sz="2400" b="1" dirty="0" smtClean="0"/>
              <a:t>Hver er munurinn á </a:t>
            </a:r>
            <a:r>
              <a:rPr lang="sv-SE" sz="2400" b="1" i="1" dirty="0" smtClean="0">
                <a:solidFill>
                  <a:srgbClr val="C00000"/>
                </a:solidFill>
              </a:rPr>
              <a:t>viðhorf </a:t>
            </a:r>
            <a:r>
              <a:rPr lang="sv-SE" sz="2400" b="1" dirty="0"/>
              <a:t>okkar og þeirra</a:t>
            </a:r>
            <a:r>
              <a:rPr lang="sv-SE" sz="2400" b="1" dirty="0">
                <a:solidFill>
                  <a:srgbClr val="006600"/>
                </a:solidFill>
              </a:rPr>
              <a:t> til </a:t>
            </a:r>
            <a:r>
              <a:rPr lang="sv-SE" sz="2400" b="1" dirty="0" smtClean="0">
                <a:solidFill>
                  <a:srgbClr val="006600"/>
                </a:solidFill>
              </a:rPr>
              <a:t>líkamans</a:t>
            </a:r>
            <a:r>
              <a:rPr lang="sv-SE" sz="2400" b="1" dirty="0" smtClean="0"/>
              <a:t>?</a:t>
            </a:r>
            <a:endParaRPr lang="sv-SE" sz="2400" b="1" dirty="0"/>
          </a:p>
          <a:p>
            <a:pPr marL="457200" indent="-457200">
              <a:lnSpc>
                <a:spcPct val="90000"/>
              </a:lnSpc>
              <a:buFont typeface="Wingdings" pitchFamily="2" charset="2"/>
              <a:buNone/>
            </a:pPr>
            <a:endParaRPr lang="en-GB" sz="2400" b="1" dirty="0"/>
          </a:p>
          <a:p>
            <a:pPr marL="457200" indent="-457200">
              <a:lnSpc>
                <a:spcPct val="90000"/>
              </a:lnSpc>
              <a:buFont typeface="Wingdings" pitchFamily="2" charset="2"/>
              <a:buNone/>
            </a:pPr>
            <a:r>
              <a:rPr lang="sv-SE" sz="2400" b="1" dirty="0"/>
              <a:t>2. Er </a:t>
            </a:r>
            <a:r>
              <a:rPr lang="sv-SE" sz="2400" b="1" dirty="0" smtClean="0"/>
              <a:t>nútíma fjölskyldan </a:t>
            </a:r>
            <a:r>
              <a:rPr lang="sv-SE" sz="2400" b="1" dirty="0"/>
              <a:t>að halda </a:t>
            </a:r>
            <a:r>
              <a:rPr lang="sv-SE" sz="2400" b="1" dirty="0">
                <a:solidFill>
                  <a:srgbClr val="800080"/>
                </a:solidFill>
              </a:rPr>
              <a:t>sambærilegum hugmyndum </a:t>
            </a:r>
            <a:r>
              <a:rPr lang="sv-SE" sz="2400" b="1" dirty="0"/>
              <a:t>að </a:t>
            </a:r>
          </a:p>
          <a:p>
            <a:pPr marL="457200" indent="-457200">
              <a:lnSpc>
                <a:spcPct val="90000"/>
              </a:lnSpc>
              <a:buFont typeface="Wingdings" pitchFamily="2" charset="2"/>
              <a:buNone/>
            </a:pPr>
            <a:r>
              <a:rPr lang="sv-SE" sz="2400" b="1" dirty="0"/>
              <a:t>	börnum </a:t>
            </a:r>
            <a:r>
              <a:rPr lang="sv-SE" sz="2400" b="1" dirty="0" smtClean="0"/>
              <a:t>sínum og </a:t>
            </a:r>
            <a:r>
              <a:rPr lang="sv-SE" sz="2400" b="1" dirty="0"/>
              <a:t>þeir gera?</a:t>
            </a:r>
          </a:p>
          <a:p>
            <a:pPr marL="457200" indent="-457200">
              <a:lnSpc>
                <a:spcPct val="90000"/>
              </a:lnSpc>
              <a:buFont typeface="Wingdings" pitchFamily="2" charset="2"/>
              <a:buNone/>
            </a:pPr>
            <a:endParaRPr lang="en-GB" sz="2400" b="1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785919" y="-214337"/>
            <a:ext cx="2286016" cy="2000264"/>
          </a:xfrm>
        </p:spPr>
        <p:txBody>
          <a:bodyPr/>
          <a:lstStyle/>
          <a:p>
            <a:pPr marL="457200" indent="-457200">
              <a:lnSpc>
                <a:spcPct val="80000"/>
              </a:lnSpc>
              <a:buFontTx/>
              <a:buNone/>
            </a:pPr>
            <a:r>
              <a:rPr lang="en-GB" sz="1600" b="1">
                <a:solidFill>
                  <a:srgbClr val="3333CC"/>
                </a:solidFill>
              </a:rPr>
              <a:t/>
            </a:r>
            <a:br>
              <a:rPr lang="en-GB" sz="1600" b="1">
                <a:solidFill>
                  <a:srgbClr val="3333CC"/>
                </a:solidFill>
              </a:rPr>
            </a:br>
            <a:endParaRPr lang="en-GB" sz="1600" b="1">
              <a:solidFill>
                <a:srgbClr val="3333CC"/>
              </a:solidFill>
            </a:endParaRPr>
          </a:p>
        </p:txBody>
      </p:sp>
      <p:pic>
        <p:nvPicPr>
          <p:cNvPr id="1040" name="Picture 16" descr="ættarfjölskyld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700213"/>
            <a:ext cx="3638550" cy="278923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4CE0D-2E5F-4054-B4A2-2FBE56A30D6C}" type="datetime5">
              <a:rPr lang="en-GB"/>
              <a:pPr/>
              <a:t>6-Nov-08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2A58E-40AA-4C02-8ABC-C83CE98FE2F1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sz="3800" b="1" dirty="0">
                <a:latin typeface="Arial" charset="0"/>
              </a:rPr>
              <a:t>F</a:t>
            </a:r>
            <a:r>
              <a:rPr lang="is-IS" sz="2400" b="1" dirty="0">
                <a:latin typeface="Arial" charset="0"/>
              </a:rPr>
              <a:t>ÉL1036 </a:t>
            </a:r>
            <a:r>
              <a:rPr lang="is-IS" sz="3800" b="1" dirty="0">
                <a:latin typeface="Arial" charset="0"/>
              </a:rPr>
              <a:t>– </a:t>
            </a:r>
            <a:r>
              <a:rPr lang="sv-SE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NACIREMA</a:t>
            </a:r>
            <a:r>
              <a:rPr lang="is-IS" sz="3200" b="1" dirty="0">
                <a:latin typeface="Arial" charset="0"/>
              </a:rPr>
              <a:t/>
            </a:r>
            <a:br>
              <a:rPr lang="is-IS" sz="3200" b="1" dirty="0">
                <a:latin typeface="Arial" charset="0"/>
              </a:rPr>
            </a:br>
            <a:r>
              <a:rPr lang="is-IS" sz="3200" b="1" dirty="0">
                <a:latin typeface="Arial" charset="0"/>
              </a:rPr>
              <a:t> </a:t>
            </a:r>
            <a:r>
              <a:rPr lang="is-IS" sz="3800" b="1" dirty="0">
                <a:latin typeface="Arial" charset="0"/>
              </a:rPr>
              <a:t>HÓPVINNA = </a:t>
            </a:r>
            <a:r>
              <a:rPr lang="is-IS" sz="3800" b="1" dirty="0" smtClean="0">
                <a:solidFill>
                  <a:srgbClr val="663300"/>
                </a:solidFill>
                <a:latin typeface="Arial" charset="0"/>
              </a:rPr>
              <a:t>5 </a:t>
            </a:r>
            <a:r>
              <a:rPr lang="is-IS" sz="3800" b="1" dirty="0">
                <a:solidFill>
                  <a:srgbClr val="663300"/>
                </a:solidFill>
                <a:latin typeface="Arial" charset="0"/>
              </a:rPr>
              <a:t>mín.</a:t>
            </a:r>
            <a:endParaRPr lang="en-GB" sz="3800" b="1" dirty="0">
              <a:solidFill>
                <a:srgbClr val="663300"/>
              </a:solidFill>
              <a:latin typeface="Arial" charset="0"/>
            </a:endParaRPr>
          </a:p>
        </p:txBody>
      </p:sp>
      <p:pic>
        <p:nvPicPr>
          <p:cNvPr id="22537" name="Picture 9" descr="pör að rífas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557338"/>
            <a:ext cx="2305050" cy="1490662"/>
          </a:xfrm>
          <a:noFill/>
          <a:ln/>
        </p:spPr>
      </p:pic>
      <p:sp>
        <p:nvSpPr>
          <p:cNvPr id="22534" name="Rectangle 6"/>
          <p:cNvSpPr>
            <a:spLocks noGrp="1" noChangeArrowheads="1"/>
          </p:cNvSpPr>
          <p:nvPr>
            <p:ph type="body" sz="half" idx="3"/>
          </p:nvPr>
        </p:nvSpPr>
        <p:spPr>
          <a:xfrm>
            <a:off x="2786050" y="1571612"/>
            <a:ext cx="5829312" cy="464347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is-IS" sz="1800" b="1" dirty="0">
                <a:solidFill>
                  <a:srgbClr val="663300"/>
                </a:solidFill>
              </a:rPr>
              <a:t>Ath. Hópstjóri og ritari!</a:t>
            </a:r>
          </a:p>
          <a:p>
            <a:pPr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s-IS" sz="1800" b="1" dirty="0">
                <a:solidFill>
                  <a:schemeClr val="accent2"/>
                </a:solidFill>
              </a:rPr>
              <a:t>	</a:t>
            </a:r>
            <a:r>
              <a:rPr lang="is-IS" sz="1800" b="1" dirty="0" smtClean="0"/>
              <a:t>Takið afstöðu til fullyrðinganna og </a:t>
            </a:r>
            <a:r>
              <a:rPr lang="is-IS" sz="1800" b="1" dirty="0" err="1" smtClean="0"/>
              <a:t>rökstyðið</a:t>
            </a:r>
            <a:r>
              <a:rPr lang="is-IS" sz="1800" b="1" dirty="0" smtClean="0"/>
              <a:t> afstöðu ykkar með tilvísun í </a:t>
            </a:r>
            <a:r>
              <a:rPr lang="is-IS" sz="1800" b="1" dirty="0" err="1" smtClean="0"/>
              <a:t>námsenfið</a:t>
            </a:r>
            <a:r>
              <a:rPr lang="is-IS" sz="1800" b="1" dirty="0" smtClean="0"/>
              <a:t> og eða textann.</a:t>
            </a:r>
            <a:r>
              <a:rPr lang="is-IS" sz="1800" dirty="0" smtClean="0"/>
              <a:t> </a:t>
            </a:r>
          </a:p>
          <a:p>
            <a:pPr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is-IS" sz="1400" b="1" dirty="0">
              <a:solidFill>
                <a:srgbClr val="003300"/>
              </a:solidFill>
            </a:endParaRPr>
          </a:p>
          <a:p>
            <a:pPr>
              <a:lnSpc>
                <a:spcPct val="80000"/>
              </a:lnSpc>
            </a:pPr>
            <a:r>
              <a:rPr lang="is-IS" sz="2000" b="1" dirty="0" smtClean="0"/>
              <a:t>Framandi </a:t>
            </a:r>
            <a:r>
              <a:rPr lang="is-IS" sz="2000" b="1" dirty="0"/>
              <a:t>siðir </a:t>
            </a:r>
            <a:r>
              <a:rPr lang="is-IS" sz="2000" b="1" dirty="0" smtClean="0"/>
              <a:t>svo sem </a:t>
            </a:r>
            <a:r>
              <a:rPr lang="is-IS" sz="2000" b="1" i="1" dirty="0" smtClean="0">
                <a:solidFill>
                  <a:srgbClr val="FF0000"/>
                </a:solidFill>
              </a:rPr>
              <a:t>töfrar</a:t>
            </a:r>
            <a:r>
              <a:rPr lang="is-IS" sz="2000" b="1" dirty="0" smtClean="0"/>
              <a:t> </a:t>
            </a:r>
            <a:r>
              <a:rPr lang="is-IS" sz="1600" b="1" dirty="0" smtClean="0"/>
              <a:t>(sem eru frumstæðir og úreltir) </a:t>
            </a:r>
            <a:r>
              <a:rPr lang="is-IS" sz="2000" b="1" dirty="0" smtClean="0"/>
              <a:t>fá </a:t>
            </a:r>
            <a:r>
              <a:rPr lang="is-IS" sz="2000" b="1" dirty="0"/>
              <a:t>raunverulega merkingu þegar þeir eru skoðaðir  frá </a:t>
            </a:r>
            <a:r>
              <a:rPr lang="is-IS" sz="2000" b="1" dirty="0">
                <a:solidFill>
                  <a:srgbClr val="800080"/>
                </a:solidFill>
              </a:rPr>
              <a:t>sjónarhorni mannfræðinnar</a:t>
            </a:r>
            <a:r>
              <a:rPr lang="is-IS" sz="2000" b="1" dirty="0"/>
              <a:t>. </a:t>
            </a:r>
            <a:endParaRPr lang="is-IS" sz="2000" b="1" dirty="0" smtClean="0"/>
          </a:p>
          <a:p>
            <a:pPr>
              <a:lnSpc>
                <a:spcPct val="80000"/>
              </a:lnSpc>
            </a:pPr>
            <a:endParaRPr lang="is-IS" sz="1400" b="1" dirty="0" smtClean="0"/>
          </a:p>
          <a:p>
            <a:pPr>
              <a:lnSpc>
                <a:spcPct val="80000"/>
              </a:lnSpc>
            </a:pPr>
            <a:r>
              <a:rPr lang="is-IS" sz="2000" b="1" dirty="0" smtClean="0"/>
              <a:t>Í </a:t>
            </a:r>
            <a:r>
              <a:rPr lang="is-IS" sz="2000" b="1" dirty="0"/>
              <a:t>ljósi  </a:t>
            </a:r>
            <a:r>
              <a:rPr lang="is-IS" sz="2000" b="1" i="1" dirty="0" smtClean="0">
                <a:solidFill>
                  <a:srgbClr val="C00000"/>
                </a:solidFill>
              </a:rPr>
              <a:t>siðmenningarinnar </a:t>
            </a:r>
            <a:r>
              <a:rPr lang="is-IS" sz="1600" b="1" dirty="0" smtClean="0"/>
              <a:t>(æðstu útgáfu menningarinnar) </a:t>
            </a:r>
            <a:r>
              <a:rPr lang="is-IS" sz="2000" b="1" dirty="0" smtClean="0"/>
              <a:t>er augljóst hve frumstæðir</a:t>
            </a:r>
            <a:r>
              <a:rPr lang="is-IS" sz="2000" b="1" i="1" dirty="0" smtClean="0">
                <a:solidFill>
                  <a:srgbClr val="C00000"/>
                </a:solidFill>
              </a:rPr>
              <a:t> töfrarnir </a:t>
            </a:r>
            <a:r>
              <a:rPr lang="is-IS" sz="2000" b="1" dirty="0"/>
              <a:t>eru í raun. </a:t>
            </a:r>
            <a:endParaRPr lang="is-IS" sz="2000" b="1" dirty="0" smtClean="0"/>
          </a:p>
          <a:p>
            <a:pPr lvl="1">
              <a:lnSpc>
                <a:spcPct val="80000"/>
              </a:lnSpc>
              <a:buNone/>
            </a:pPr>
            <a:r>
              <a:rPr lang="is-IS" sz="1800" b="1" dirty="0" smtClean="0"/>
              <a:t>EN </a:t>
            </a:r>
          </a:p>
          <a:p>
            <a:pPr lvl="1">
              <a:lnSpc>
                <a:spcPct val="80000"/>
              </a:lnSpc>
            </a:pPr>
            <a:r>
              <a:rPr lang="is-IS" sz="1800" b="1" dirty="0"/>
              <a:t>Á</a:t>
            </a:r>
            <a:r>
              <a:rPr lang="is-IS" sz="1800" b="1" dirty="0" smtClean="0"/>
              <a:t>n þeirra </a:t>
            </a:r>
            <a:r>
              <a:rPr lang="is-IS" sz="1800" b="1" dirty="0"/>
              <a:t>hefði </a:t>
            </a:r>
            <a:r>
              <a:rPr lang="is-IS" sz="1800" b="1" dirty="0" smtClean="0"/>
              <a:t>þessi </a:t>
            </a:r>
            <a:r>
              <a:rPr lang="is-IS" sz="1800" b="1" dirty="0"/>
              <a:t>frumstæði  </a:t>
            </a:r>
            <a:r>
              <a:rPr lang="is-IS" sz="1800" b="1" dirty="0" smtClean="0"/>
              <a:t>þjóðflokkur  þó ekki </a:t>
            </a:r>
            <a:r>
              <a:rPr lang="is-IS" sz="1800" b="1" dirty="0"/>
              <a:t>náð þeim  </a:t>
            </a:r>
            <a:r>
              <a:rPr lang="is-IS" sz="1800" b="1" dirty="0">
                <a:solidFill>
                  <a:srgbClr val="002060"/>
                </a:solidFill>
              </a:rPr>
              <a:t>tökum á sínu daglega lífi </a:t>
            </a:r>
            <a:r>
              <a:rPr lang="is-IS" sz="1800" b="1" dirty="0"/>
              <a:t>sem raun </a:t>
            </a:r>
            <a:r>
              <a:rPr lang="is-IS" sz="1800" b="1" dirty="0" smtClean="0"/>
              <a:t>ber vitni um. </a:t>
            </a:r>
          </a:p>
          <a:p>
            <a:pPr lvl="1">
              <a:lnSpc>
                <a:spcPct val="80000"/>
              </a:lnSpc>
            </a:pPr>
            <a:r>
              <a:rPr lang="is-IS" sz="1800" b="1" dirty="0"/>
              <a:t>Á</a:t>
            </a:r>
            <a:r>
              <a:rPr lang="is-IS" sz="1800" b="1" dirty="0" smtClean="0"/>
              <a:t>n </a:t>
            </a:r>
            <a:r>
              <a:rPr lang="is-IS" sz="1800" b="1" dirty="0"/>
              <a:t>þeirra  munu þau </a:t>
            </a:r>
            <a:r>
              <a:rPr lang="is-IS" sz="1800" b="1" dirty="0" smtClean="0"/>
              <a:t>ekki </a:t>
            </a:r>
            <a:r>
              <a:rPr lang="is-IS" sz="1800" b="1" dirty="0" smtClean="0">
                <a:solidFill>
                  <a:srgbClr val="800080"/>
                </a:solidFill>
              </a:rPr>
              <a:t>þróast </a:t>
            </a:r>
            <a:r>
              <a:rPr lang="is-IS" sz="1800" b="1" dirty="0">
                <a:solidFill>
                  <a:srgbClr val="800080"/>
                </a:solidFill>
              </a:rPr>
              <a:t>í átt </a:t>
            </a:r>
            <a:r>
              <a:rPr lang="is-IS" sz="1800" b="1" dirty="0" smtClean="0">
                <a:solidFill>
                  <a:srgbClr val="800080"/>
                </a:solidFill>
              </a:rPr>
              <a:t>til siðmenningarinnar</a:t>
            </a:r>
            <a:r>
              <a:rPr lang="is-IS" sz="1800" b="1" dirty="0"/>
              <a:t>.</a:t>
            </a:r>
            <a:r>
              <a:rPr lang="is-IS" sz="1800" dirty="0"/>
              <a:t> </a:t>
            </a:r>
            <a:endParaRPr lang="is-IS" b="1" dirty="0">
              <a:solidFill>
                <a:srgbClr val="003300"/>
              </a:solidFill>
            </a:endParaRPr>
          </a:p>
        </p:txBody>
      </p:sp>
      <p:pic>
        <p:nvPicPr>
          <p:cNvPr id="22542" name="Picture 14" descr="pör að rífast-II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0034" y="3500438"/>
            <a:ext cx="2195512" cy="165258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yers">
  <a:themeElements>
    <a:clrScheme name="Layer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Layer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591</TotalTime>
  <Words>54</Words>
  <Application>Microsoft PowerPoint</Application>
  <PresentationFormat>On-screen Show (4:3)</PresentationFormat>
  <Paragraphs>34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Layers</vt:lpstr>
      <vt:lpstr>FÉL1036 – 5. kafli FJÖLSKYLDAN</vt:lpstr>
      <vt:lpstr>FÉL1036 – NACIREMA  EINSTAKLINGSVERKEFN = 2 MÍN.</vt:lpstr>
      <vt:lpstr>FÉL1036 – NACIREMA  HÓPVINNA = 5 mín.</vt:lpstr>
      <vt:lpstr>FÉL1036 – NACIREMA  HÓPVINNA = 5 mín.</vt:lpstr>
    </vt:vector>
  </TitlesOfParts>
  <Company>Menntaskólinn við Hamrahlíð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FÉL203- FRÁVIK EINSTAKLINGSVERKEFNI</dc:title>
  <dc:creator>bjo</dc:creator>
  <cp:lastModifiedBy>bjo</cp:lastModifiedBy>
  <cp:revision>86</cp:revision>
  <dcterms:created xsi:type="dcterms:W3CDTF">2002-10-31T10:37:03Z</dcterms:created>
  <dcterms:modified xsi:type="dcterms:W3CDTF">2008-11-06T12:11:23Z</dcterms:modified>
</cp:coreProperties>
</file>